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EAFFF7"/>
                </a:solidFill>
                <a:latin typeface="Arial"/>
              </a:rPr>
              <a:t>ARM </a:t>
            </a:r>
            <a:r>
              <a:rPr sz="1800" b="1">
                <a:solidFill>
                  <a:srgbClr val="2EE6A8"/>
                </a:solidFill>
                <a:latin typeface="Arial"/>
              </a:rPr>
              <a:t>NEWTECH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74519"/>
            <a:ext cx="6675120" cy="2103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4000" b="1">
                <a:solidFill>
                  <a:srgbClr val="EAFFF7"/>
                </a:solidFill>
                <a:latin typeface="Arial"/>
              </a:rPr>
              <a:t>New and certified refurbished
</a:t>
            </a:r>
            <a:r>
              <a:rPr sz="4000" b="1">
                <a:solidFill>
                  <a:srgbClr val="2EE6A8"/>
                </a:solidFill>
                <a:latin typeface="Arial"/>
              </a:rPr>
              <a:t>medical equipment.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77639"/>
            <a:ext cx="630936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8FB3AB"/>
                </a:solidFill>
                <a:latin typeface="Arial"/>
              </a:rPr>
              <a:t>MRI · CT · Ultrasound · X-Ray · Radiotherapy · OEM parts — supply, installation and service for healthcare facilities in 52 countries since 2015.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053328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5F837C"/>
                </a:solidFill>
                <a:latin typeface="Arial"/>
              </a:rPr>
              <a:t>COMPANY PRESENTATION ·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99855" y="6035040"/>
            <a:ext cx="2743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00" b="1">
                <a:solidFill>
                  <a:srgbClr val="2EE6A8"/>
                </a:solidFill>
                <a:latin typeface="Arial"/>
              </a:rPr>
              <a:t>armnewtech.com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52360" y="1600200"/>
            <a:ext cx="4187952" cy="3611880"/>
          </a:xfrm>
          <a:prstGeom prst="roundRect">
            <a:avLst>
              <a:gd name="adj" fmla="val 3544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7772400" y="1920240"/>
            <a:ext cx="2057400" cy="32918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EE6A8"/>
              </a:gs>
              <a:gs pos="100000">
                <a:srgbClr val="24D3E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0" y="1920240"/>
            <a:ext cx="20574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06110F"/>
                </a:solidFill>
                <a:latin typeface="Arial"/>
              </a:rPr>
              <a:t>AI-POWERED SOURCING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0" y="2514600"/>
            <a:ext cx="3547872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1">
                <a:solidFill>
                  <a:srgbClr val="5F837C"/>
                </a:solidFill>
                <a:latin typeface="Arial"/>
              </a:rPr>
              <a:t>You:  </a:t>
            </a:r>
            <a:r>
              <a:rPr sz="1200" b="0">
                <a:solidFill>
                  <a:srgbClr val="8FB3AB"/>
                </a:solidFill>
                <a:latin typeface="Arial"/>
              </a:rPr>
              <a:t>Need a Siemens 1.5T MRI, not older than 2020.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3291840"/>
            <a:ext cx="3547872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1">
                <a:solidFill>
                  <a:srgbClr val="2EE6A8"/>
                </a:solidFill>
                <a:latin typeface="Arial"/>
              </a:rPr>
              <a:t>AI:  </a:t>
            </a:r>
            <a:r>
              <a:rPr sz="1200" b="0">
                <a:solidFill>
                  <a:srgbClr val="EAFFF7"/>
                </a:solidFill>
                <a:latin typeface="Arial"/>
              </a:rPr>
              <a:t>Options found in seconds — delivery 2–5 months, personal price offer in minutes.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0" y="4297680"/>
            <a:ext cx="3547872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>
                <a:solidFill>
                  <a:srgbClr val="5F837C"/>
                </a:solidFill>
                <a:latin typeface="Arial"/>
              </a:rPr>
              <a:t>AI supports your request; professional offers are prepared by engineers with 20+ years of experience.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Our </a:t>
            </a:r>
            <a:r>
              <a:rPr sz="3000" b="1">
                <a:solidFill>
                  <a:srgbClr val="2EE6A8"/>
                </a:solidFill>
                <a:latin typeface="Arial"/>
              </a:rPr>
              <a:t>offices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5394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European Headquarters — </a:t>
            </a:r>
            <a:r>
              <a:rPr sz="1500" b="1">
                <a:solidFill>
                  <a:srgbClr val="2EE6A8"/>
                </a:solidFill>
                <a:latin typeface="Arial"/>
              </a:rPr>
              <a:t>Riga, Latvia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28800"/>
            <a:ext cx="5394960" cy="3520440"/>
          </a:xfrm>
          <a:prstGeom prst="rect">
            <a:avLst/>
          </a:prstGeom>
          <a:ln w="12700">
            <a:solidFill>
              <a:srgbClr val="143A30"/>
            </a:solidFill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48640" y="5486400"/>
            <a:ext cx="53949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Valentina iela 16, Riga, LV-1089 · SIA FIT ALLIANCE GROUP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5080" y="1371600"/>
            <a:ext cx="5303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Middle East Office — </a:t>
            </a:r>
            <a:r>
              <a:rPr sz="1500" b="1">
                <a:solidFill>
                  <a:srgbClr val="2EE6A8"/>
                </a:solidFill>
                <a:latin typeface="Arial"/>
              </a:rPr>
              <a:t>Herzliya, Israel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1828800"/>
            <a:ext cx="1700784" cy="3520440"/>
          </a:xfrm>
          <a:prstGeom prst="rect">
            <a:avLst/>
          </a:prstGeom>
          <a:ln w="12700">
            <a:solidFill>
              <a:srgbClr val="143A30"/>
            </a:solidFill>
          </a:ln>
          <a:effectLst/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592" y="1828800"/>
            <a:ext cx="1700784" cy="3520440"/>
          </a:xfrm>
          <a:prstGeom prst="rect">
            <a:avLst/>
          </a:prstGeom>
          <a:ln w="12700">
            <a:solidFill>
              <a:srgbClr val="143A30"/>
            </a:solidFill>
          </a:ln>
          <a:effectLst/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6104" y="1828800"/>
            <a:ext cx="1700784" cy="3520440"/>
          </a:xfrm>
          <a:prstGeom prst="rect">
            <a:avLst/>
          </a:prstGeom>
          <a:ln w="12700">
            <a:solidFill>
              <a:srgbClr val="143A30"/>
            </a:solidFill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355080" y="5486400"/>
            <a:ext cx="5303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Arik Einstein 3, Herzliya, 4659071 · sales and partner hub for the Middle East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EAFFF7"/>
                </a:solidFill>
                <a:latin typeface="Arial"/>
              </a:rPr>
              <a:t>ARM </a:t>
            </a:r>
            <a:r>
              <a:rPr sz="1800" b="1">
                <a:solidFill>
                  <a:srgbClr val="2EE6A8"/>
                </a:solidFill>
                <a:latin typeface="Arial"/>
              </a:rPr>
              <a:t>NEWTECH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00200"/>
            <a:ext cx="63093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4000" b="1">
                <a:solidFill>
                  <a:srgbClr val="EAFFF7"/>
                </a:solidFill>
                <a:latin typeface="Arial"/>
              </a:rPr>
              <a:t>Let's discuss
</a:t>
            </a:r>
            <a:r>
              <a:rPr sz="4000" b="1">
                <a:solidFill>
                  <a:srgbClr val="2EE6A8"/>
                </a:solidFill>
                <a:latin typeface="Arial"/>
              </a:rPr>
              <a:t>your project.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29000"/>
            <a:ext cx="6035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8FB3AB"/>
                </a:solidFill>
                <a:latin typeface="Arial"/>
              </a:rPr>
              <a:t>Send a request — you will receive a formal offer with price, delivery and warranty terms.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34840"/>
            <a:ext cx="31089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000" b="1">
                <a:solidFill>
                  <a:srgbClr val="2EE6A8"/>
                </a:solidFill>
                <a:latin typeface="Arial"/>
              </a:rPr>
              <a:t>RIGA · HEADQUARTERS</a:t>
            </a:r>
          </a:p>
          <a:p>
            <a:pPr algn="l">
              <a:lnSpc>
                <a:spcPct val="125000"/>
              </a:lnSpc>
            </a:pPr>
            <a:r>
              <a:rPr sz="1200" b="0">
                <a:solidFill>
                  <a:srgbClr val="EAFFF7"/>
                </a:solidFill>
                <a:latin typeface="Arial"/>
              </a:rPr>
              <a:t>Valentina iela 16,
Riga, Latvia, LV-1089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0480" y="4434840"/>
            <a:ext cx="31089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000" b="1">
                <a:solidFill>
                  <a:srgbClr val="2EE6A8"/>
                </a:solidFill>
                <a:latin typeface="Arial"/>
              </a:rPr>
              <a:t>HERZLIYA · MIDDLE EAST</a:t>
            </a:r>
          </a:p>
          <a:p>
            <a:pPr algn="l">
              <a:lnSpc>
                <a:spcPct val="125000"/>
              </a:lnSpc>
            </a:pPr>
            <a:r>
              <a:rPr sz="1200" b="0">
                <a:solidFill>
                  <a:srgbClr val="EAFFF7"/>
                </a:solidFill>
                <a:latin typeface="Arial"/>
              </a:rPr>
              <a:t>Arik Einstein 3,
Herzliya, Israel, 4659071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08076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5F837C"/>
                </a:solidFill>
                <a:latin typeface="Arial"/>
              </a:rPr>
              <a:t>SIA FIT ALLIANCE GROUP · Reg. No 40203698031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35240" y="1600200"/>
            <a:ext cx="4005072" cy="4023360"/>
          </a:xfrm>
          <a:prstGeom prst="roundRect">
            <a:avLst>
              <a:gd name="adj" fmla="val 31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1000" y="1965960"/>
            <a:ext cx="327355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F837C"/>
                </a:solidFill>
                <a:latin typeface="Arial"/>
              </a:rPr>
              <a:t>E-MAIL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0" y="2203704"/>
            <a:ext cx="32735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info@armnewtech.com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0" y="2715768"/>
            <a:ext cx="327355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F837C"/>
                </a:solidFill>
                <a:latin typeface="Arial"/>
              </a:rPr>
              <a:t>ORDERS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0" y="2953511"/>
            <a:ext cx="32735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order@armnewtech.com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1000" y="3465576"/>
            <a:ext cx="327355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F837C"/>
                </a:solidFill>
                <a:latin typeface="Arial"/>
              </a:rPr>
              <a:t>PHONE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0" y="3703320"/>
            <a:ext cx="32735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+371 28021061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01000" y="4215383"/>
            <a:ext cx="327355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F837C"/>
                </a:solidFill>
                <a:latin typeface="Arial"/>
              </a:rPr>
              <a:t>WEB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1000" y="4453127"/>
            <a:ext cx="32735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www.armnewtech.com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01000" y="5001768"/>
            <a:ext cx="3273552" cy="182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EE6A8"/>
              </a:gs>
              <a:gs pos="100000">
                <a:srgbClr val="24D3E0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01000" y="5129783"/>
            <a:ext cx="327355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2EE6A8"/>
                </a:solidFill>
                <a:latin typeface="Arial"/>
              </a:rPr>
              <a:t>WhatsApp · Telegram · 24/7 support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About </a:t>
            </a:r>
            <a:r>
              <a:rPr sz="3000" b="1">
                <a:solidFill>
                  <a:srgbClr val="2EE6A8"/>
                </a:solidFill>
                <a:latin typeface="Arial"/>
              </a:rPr>
              <a:t>ArmNewTech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00200"/>
            <a:ext cx="580644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  <a:spcAft>
                <a:spcPts val="1200"/>
              </a:spcAft>
            </a:pPr>
            <a:r>
              <a:rPr sz="1500" b="0">
                <a:solidFill>
                  <a:srgbClr val="EAFFF7"/>
                </a:solidFill>
                <a:latin typeface="Arial"/>
              </a:rPr>
              <a:t>ArmNewTech supplies new and certified refurbished medical equipment to healthcare facilities in 52 countries since 2015. With local partners across Europe and Asia, we support each project end-to-end — supply, logistics, installation, training and service.</a:t>
            </a:r>
          </a:p>
          <a:p>
            <a:pPr algn="l">
              <a:lnSpc>
                <a:spcPct val="135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Every system is tested and certified to international standards: FDA-approved and/or CE-marked units ship with full documentation. Certified refurbished systems pass a multi-point inspection and carry a 12-month warranty.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4709160"/>
            <a:ext cx="1554480" cy="402336"/>
          </a:xfrm>
          <a:prstGeom prst="roundRect">
            <a:avLst>
              <a:gd name="adj" fmla="val 20454"/>
            </a:avLst>
          </a:prstGeom>
          <a:solidFill>
            <a:srgbClr val="0E2A26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4709160"/>
            <a:ext cx="15544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>
                <a:solidFill>
                  <a:srgbClr val="2EE6A8"/>
                </a:solidFill>
                <a:latin typeface="Arial"/>
              </a:rPr>
              <a:t>EU LEGAL ENTITY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40279" y="4709160"/>
            <a:ext cx="2103120" cy="402336"/>
          </a:xfrm>
          <a:prstGeom prst="roundRect">
            <a:avLst>
              <a:gd name="adj" fmla="val 20454"/>
            </a:avLst>
          </a:prstGeom>
          <a:solidFill>
            <a:srgbClr val="0E2A26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40279" y="4709160"/>
            <a:ext cx="21031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>
                <a:solidFill>
                  <a:srgbClr val="2EE6A8"/>
                </a:solidFill>
                <a:latin typeface="Arial"/>
              </a:rPr>
              <a:t>CE / FDA DOCUMENTATION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59" y="4709160"/>
            <a:ext cx="1691640" cy="402336"/>
          </a:xfrm>
          <a:prstGeom prst="roundRect">
            <a:avLst>
              <a:gd name="adj" fmla="val 20454"/>
            </a:avLst>
          </a:prstGeom>
          <a:solidFill>
            <a:srgbClr val="0E2A26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80559" y="4709160"/>
            <a:ext cx="16916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>
                <a:solidFill>
                  <a:srgbClr val="2EE6A8"/>
                </a:solidFill>
                <a:latin typeface="Arial"/>
              </a:rPr>
              <a:t>KYC ON EVERY DEAL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440680"/>
            <a:ext cx="58064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5F837C"/>
                </a:solidFill>
                <a:latin typeface="Arial"/>
              </a:rPr>
              <a:t>SIA FIT ALLIANCE GROUP · Reg. No 40203698031 — Riga, Latvia. Now launching operations in Eastern Europe through official partners.</a:t>
            </a:r>
          </a:p>
        </p:txBody>
      </p:sp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1463040"/>
            <a:ext cx="4828032" cy="3657600"/>
          </a:xfrm>
          <a:prstGeom prst="rect">
            <a:avLst/>
          </a:prstGeom>
          <a:ln w="12700">
            <a:solidFill>
              <a:srgbClr val="143A30"/>
            </a:solidFill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812280" y="5257800"/>
            <a:ext cx="482803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European headquarters — Valentina iela 16, Riga, Latvia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ArmNewTech in </a:t>
            </a:r>
            <a:r>
              <a:rPr sz="3000" b="1">
                <a:solidFill>
                  <a:srgbClr val="2EE6A8"/>
                </a:solidFill>
                <a:latin typeface="Arial"/>
              </a:rPr>
              <a:t>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Catalog figures are generated live from the 2026 price list.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9293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2015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71576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on the market since — 10+ years of international supply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55848" y="169164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75304" y="19293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52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5304" y="271576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countries supplied with medical equipment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63055" y="169164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82512" y="19293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152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82512" y="271576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models in the 2026 price catalog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70263" y="169164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89719" y="19293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89719" y="271576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equipment categories — from imaging to furniture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79476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8096" y="403250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8096" y="481888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brands represented in the current catalog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355848" y="379476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575304" y="403250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2EE6A8"/>
                </a:solidFill>
                <a:latin typeface="Arial"/>
              </a:rPr>
              <a:t>150,000+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75304" y="481888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units reachable through the supplier network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63055" y="379476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82512" y="403250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70+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82512" y="481888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manufacturers via OEM and partner ties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970263" y="3794760"/>
            <a:ext cx="2670048" cy="1965960"/>
          </a:xfrm>
          <a:prstGeom prst="roundRect">
            <a:avLst>
              <a:gd name="adj" fmla="val 418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89719" y="403250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EE6A8"/>
                </a:solidFill>
                <a:latin typeface="Arial"/>
              </a:rPr>
              <a:t>24/7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89719" y="4818888"/>
            <a:ext cx="223113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8FB3AB"/>
                </a:solidFill>
                <a:latin typeface="Arial"/>
              </a:rPr>
              <a:t>technical support — phone, remote and onsite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Portfolio — </a:t>
            </a:r>
            <a:r>
              <a:rPr sz="3000" b="1">
                <a:solidFill>
                  <a:srgbClr val="2EE6A8"/>
                </a:solidFill>
                <a:latin typeface="Arial"/>
              </a:rPr>
              <a:t>diagnostic imaging &amp; oncology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152 models across 15 categories in the 2026 catalog — new and certified refurbished.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39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4 to 256+ slices, cardiac and dual-energy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55848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75304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36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5304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MRI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5304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1.5T and 3T — closed, wide-bore and open magnets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63055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82512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16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82512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Ultrasound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2512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cart-based, portable and POCUS scanners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70263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89719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10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89719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X-Ray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89719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DR rooms, mobile DR and fluoroscopy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8096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5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8096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C-Arm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8096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surgical C-arms and mini C-arms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55848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75304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5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75304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LINAC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75304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Varian and Elekta radiotherapy platforms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63055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82512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4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82512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Angiography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82512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cath lab systems, floor and ceiling mounted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970263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89719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2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89719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Radiotherapy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189719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SRS and HDR brachytherapy systems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Portfolio — </a:t>
            </a:r>
            <a:r>
              <a:rPr sz="3000" b="1">
                <a:solidFill>
                  <a:srgbClr val="2EE6A8"/>
                </a:solidFill>
                <a:latin typeface="Arial"/>
              </a:rPr>
              <a:t>life support, clinical &amp; parts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Anesthesia and ICU, monitoring, laboratory, furniture — plus OEM spare parts from stock.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13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Parts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X-ray tubes, coils, detectors, cold heads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55848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75304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6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5304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Medical Furniture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5304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electric beds and ward furniture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63055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82512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5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82512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Anesthesia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2512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workstations with gas analysis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70263" y="1691640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89719" y="18745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5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89719" y="24414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Ventilator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89719" y="2843784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ICU, neonatal and transport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8096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3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8096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Laboratory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8096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hematology and biochemistry analyzers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55848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75304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2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75304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Patient Monitoring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75304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multi-parameter monitors for ICU and OR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63055" y="3749039"/>
            <a:ext cx="2670048" cy="1920240"/>
          </a:xfrm>
          <a:prstGeom prst="roundRect">
            <a:avLst>
              <a:gd name="adj" fmla="val 4285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82512" y="3931920"/>
            <a:ext cx="2231136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2EE6A8"/>
                </a:solidFill>
                <a:latin typeface="Arial"/>
              </a:rPr>
              <a:t>1</a:t>
            </a:r>
            <a:r>
              <a:rPr sz="1100" b="0">
                <a:solidFill>
                  <a:srgbClr val="5F837C"/>
                </a:solidFill>
                <a:latin typeface="Arial"/>
              </a:rPr>
              <a:t>  model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82512" y="4498848"/>
            <a:ext cx="22311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Endoscopy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82512" y="4901183"/>
            <a:ext cx="22311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HD video towers and flexible scopes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970263" y="3749039"/>
            <a:ext cx="2670048" cy="1920240"/>
          </a:xfrm>
          <a:prstGeom prst="roundRect">
            <a:avLst>
              <a:gd name="adj" fmla="val 4285"/>
            </a:avLst>
          </a:prstGeom>
          <a:gradFill rotWithShape="1">
            <a:gsLst>
              <a:gs pos="0">
                <a:srgbClr val="2EE6A8"/>
              </a:gs>
              <a:gs pos="100000">
                <a:srgbClr val="24D3E0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89719" y="3968496"/>
            <a:ext cx="22311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06110F"/>
                </a:solidFill>
                <a:latin typeface="Arial"/>
              </a:rPr>
              <a:t>152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89719" y="4590288"/>
            <a:ext cx="223113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6110F"/>
                </a:solidFill>
                <a:latin typeface="Arial"/>
              </a:rPr>
              <a:t>models total in 15 categories — in stock and on request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Brand partners &amp; </a:t>
            </a:r>
            <a:r>
              <a:rPr sz="3000" b="1">
                <a:solidFill>
                  <a:srgbClr val="2EE6A8"/>
                </a:solidFill>
                <a:latin typeface="Arial"/>
              </a:rPr>
              <a:t>sourcing network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30 brands in the current catalog · 150,000+ units reachable across 70+ manufacturers.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011680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011680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Philips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24558" y="2011680"/>
            <a:ext cx="914400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724558" y="2011680"/>
            <a:ext cx="91440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03550" y="2011680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03550" y="2011680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Siemens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79468" y="2011680"/>
            <a:ext cx="2176272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979468" y="2011680"/>
            <a:ext cx="2176272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Siemens Healthineers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20332" y="2011680"/>
            <a:ext cx="1548993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20332" y="2011680"/>
            <a:ext cx="1548993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GE HealthCare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3918" y="2011680"/>
            <a:ext cx="1548993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33918" y="2011680"/>
            <a:ext cx="1548993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Canon Medical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747504" y="2011680"/>
            <a:ext cx="1548993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747504" y="2011680"/>
            <a:ext cx="1548993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Medmark Trade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670048"/>
            <a:ext cx="1638604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2670048"/>
            <a:ext cx="1638604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United Imaging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351836" y="2670048"/>
            <a:ext cx="914400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351836" y="2670048"/>
            <a:ext cx="91440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Canon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430828" y="2670048"/>
            <a:ext cx="914400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430828" y="2670048"/>
            <a:ext cx="91440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Comen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09820" y="2670048"/>
            <a:ext cx="921715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09820" y="2670048"/>
            <a:ext cx="921715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Elekta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596127" y="2670048"/>
            <a:ext cx="1190548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596127" y="2670048"/>
            <a:ext cx="1190548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SonoScape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951268" y="2670048"/>
            <a:ext cx="914400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51268" y="2670048"/>
            <a:ext cx="91440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DRGEM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30260" y="2670048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30260" y="2670048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Mindray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206179" y="2670048"/>
            <a:ext cx="921715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06179" y="2670048"/>
            <a:ext cx="921715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Sysmex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0292486" y="2670048"/>
            <a:ext cx="921715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92486" y="2670048"/>
            <a:ext cx="921715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Varian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640" y="3328415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48640" y="3328415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Chirana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724558" y="3328415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724558" y="3328415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Draeger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900476" y="3328415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2900476" y="3328415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Toshiba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076395" y="3328415"/>
            <a:ext cx="1190548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076395" y="3328415"/>
            <a:ext cx="1190548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Butterfly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431536" y="3328415"/>
            <a:ext cx="1548993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431536" y="3328415"/>
            <a:ext cx="1548993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Canon / Varex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145121" y="3328415"/>
            <a:ext cx="1100937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145121" y="3328415"/>
            <a:ext cx="1100937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Hamilton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410651" y="3328415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410651" y="3328415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Hitachi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586569" y="3328415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9586569" y="3328415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Hologic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8640" y="3986783"/>
            <a:ext cx="1817827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548640" y="3986783"/>
            <a:ext cx="1817827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Maquet (Getinge)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531059" y="3986783"/>
            <a:ext cx="1011326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2531059" y="3986783"/>
            <a:ext cx="1011326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Planmed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3706977" y="3986783"/>
            <a:ext cx="1100937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706977" y="3986783"/>
            <a:ext cx="1100937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Shimadzu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972507" y="3986783"/>
            <a:ext cx="1100937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4972507" y="3986783"/>
            <a:ext cx="1100937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Sternmed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238036" y="3986783"/>
            <a:ext cx="3610051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238036" y="3986783"/>
            <a:ext cx="3610051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Varex / IAE / Richardson Electronics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012680" y="3986783"/>
            <a:ext cx="914400" cy="493776"/>
          </a:xfrm>
          <a:prstGeom prst="roundRect">
            <a:avLst>
              <a:gd name="adj" fmla="val 1666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0012680" y="3986783"/>
            <a:ext cx="91440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EAFFF7"/>
                </a:solidFill>
                <a:latin typeface="Arial"/>
              </a:rPr>
              <a:t>Ziehm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8640" y="5394960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Direct OEM ties across Siemens, GE, Philips and Canon — systems, X-ray tubes, coils and detectors. </a:t>
            </a:r>
            <a:r>
              <a:rPr sz="1100" b="0">
                <a:solidFill>
                  <a:srgbClr val="5F837C"/>
                </a:solidFill>
                <a:latin typeface="Arial"/>
              </a:rPr>
              <a:t>ArmNewTech is an independent supplier; brand names identify the equipment we source and all trademarks remain the property of their owners.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Services — </a:t>
            </a:r>
            <a:r>
              <a:rPr sz="3000" b="1">
                <a:solidFill>
                  <a:srgbClr val="2EE6A8"/>
                </a:solidFill>
                <a:latin typeface="Arial"/>
              </a:rPr>
              <a:t>the full commercial 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One contract covers the project from sourcing to first patient — and beyond.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874520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Installation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240280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Rigging, siting, installation, acceptance testing and software configuration.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3107" y="1691640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12564" y="1874520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Service &amp; Maintenance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12564" y="2240280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Preventive maintenance and post-warranty contracts with guaranteed parts.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37575" y="1691640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57031" y="1874520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Refurbishment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57031" y="2240280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Certified multi-point restoration to OEM specifications.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278124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8096" y="3461004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Turnkey Projects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8096" y="3826763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From room planning and RF shielding to first patient — one contract.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3107" y="3278124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12564" y="3461004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Worldwide Logistics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12564" y="3826763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Insured DAP / CIF / EXW shipping, rigging, export and customs paperwork.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37575" y="3278124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57031" y="3461004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12-Month Warranty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57031" y="3826763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Standard on certified refurbished systems; extended coverage available.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864608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8096" y="5047488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Technical Support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8096" y="5413248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24/7 phone and remote assistance, onsite visits and user training.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93107" y="4864608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12564" y="5047488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Trade-In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12564" y="5413248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Trade in your old equipment towards a purchase — terms agreed per deal.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37575" y="4864608"/>
            <a:ext cx="3602736" cy="1444752"/>
          </a:xfrm>
          <a:prstGeom prst="roundRect">
            <a:avLst>
              <a:gd name="adj" fmla="val 5696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57031" y="5047488"/>
            <a:ext cx="316382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2EE6A8"/>
                </a:solidFill>
                <a:latin typeface="Arial"/>
              </a:rPr>
              <a:t>Financing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57031" y="5413248"/>
            <a:ext cx="31638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8FB3AB"/>
                </a:solidFill>
                <a:latin typeface="Arial"/>
              </a:rPr>
              <a:t>Leasing, installments, SBLC / LC and milestone-tied payment structures in USD or EUR.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How we </a:t>
            </a:r>
            <a:r>
              <a:rPr sz="3000" b="1">
                <a:solidFill>
                  <a:srgbClr val="2EE6A8"/>
                </a:solidFill>
                <a:latin typeface="Arial"/>
              </a:rPr>
              <a:t>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From first message to a formal offer — in minutes, not 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3383280" cy="2880360"/>
          </a:xfrm>
          <a:prstGeom prst="roundRect">
            <a:avLst>
              <a:gd name="adj" fmla="val 3809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59" y="2103120"/>
            <a:ext cx="502920" cy="502920"/>
          </a:xfrm>
          <a:prstGeom prst="ellipse">
            <a:avLst/>
          </a:prstGeom>
          <a:gradFill rotWithShape="1">
            <a:gsLst>
              <a:gs pos="0">
                <a:srgbClr val="2EE6A8"/>
              </a:gs>
              <a:gs pos="100000">
                <a:srgbClr val="24D3E0"/>
              </a:gs>
            </a:gsLst>
            <a:lin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2103120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6110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2834640"/>
            <a:ext cx="28346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Request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3547872"/>
            <a:ext cx="283464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Describe what you need — on the website, in the AI chat, via WhatsApp / Telegram or by e-mail.</a:t>
            </a:r>
          </a:p>
        </p:txBody>
      </p:sp>
      <p:sp>
        <p:nvSpPr>
          <p:cNvPr id="10" name="Chevron 9"/>
          <p:cNvSpPr/>
          <p:nvPr/>
        </p:nvSpPr>
        <p:spPr>
          <a:xfrm>
            <a:off x="4023359" y="3140964"/>
            <a:ext cx="292608" cy="256032"/>
          </a:xfrm>
          <a:prstGeom prst="chevron">
            <a:avLst/>
          </a:prstGeom>
          <a:solidFill>
            <a:srgbClr val="2EE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407408" y="1828800"/>
            <a:ext cx="3383280" cy="2880360"/>
          </a:xfrm>
          <a:prstGeom prst="roundRect">
            <a:avLst>
              <a:gd name="adj" fmla="val 3809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681728" y="2103120"/>
            <a:ext cx="502920" cy="502920"/>
          </a:xfrm>
          <a:prstGeom prst="ellipse">
            <a:avLst/>
          </a:prstGeom>
          <a:gradFill rotWithShape="1">
            <a:gsLst>
              <a:gs pos="0">
                <a:srgbClr val="2EE6A8"/>
              </a:gs>
              <a:gs pos="100000">
                <a:srgbClr val="24D3E0"/>
              </a:gs>
            </a:gsLst>
            <a:lin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81728" y="2103120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6110F"/>
                </a:solidFill>
                <a:latin typeface="Arial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1728" y="2834640"/>
            <a:ext cx="28346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AI consultant collects requirements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728" y="3547872"/>
            <a:ext cx="283464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Modality, budget, condition and timeline; instant catalog matches. Engineers with 20+ years of experience verify the configuration.</a:t>
            </a:r>
          </a:p>
        </p:txBody>
      </p:sp>
      <p:sp>
        <p:nvSpPr>
          <p:cNvPr id="16" name="Chevron 15"/>
          <p:cNvSpPr/>
          <p:nvPr/>
        </p:nvSpPr>
        <p:spPr>
          <a:xfrm>
            <a:off x="7882127" y="3140964"/>
            <a:ext cx="292608" cy="256032"/>
          </a:xfrm>
          <a:prstGeom prst="chevron">
            <a:avLst/>
          </a:prstGeom>
          <a:solidFill>
            <a:srgbClr val="2EE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266176" y="1828800"/>
            <a:ext cx="3383280" cy="2880360"/>
          </a:xfrm>
          <a:prstGeom prst="roundRect">
            <a:avLst>
              <a:gd name="adj" fmla="val 3809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540496" y="2103120"/>
            <a:ext cx="502920" cy="502920"/>
          </a:xfrm>
          <a:prstGeom prst="ellipse">
            <a:avLst/>
          </a:prstGeom>
          <a:gradFill rotWithShape="1">
            <a:gsLst>
              <a:gs pos="0">
                <a:srgbClr val="2EE6A8"/>
              </a:gs>
              <a:gs pos="100000">
                <a:srgbClr val="24D3E0"/>
              </a:gs>
            </a:gsLst>
            <a:lin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40496" y="2103120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6110F"/>
                </a:solidFill>
                <a:latin typeface="Arial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40496" y="2834640"/>
            <a:ext cx="28346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EAFFF7"/>
                </a:solidFill>
                <a:latin typeface="Arial"/>
              </a:rPr>
              <a:t>Formal quotation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40496" y="3547872"/>
            <a:ext cx="283464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A formal PDF offer: model, condition, price, delivery terms and the 12-month warranty.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166360"/>
            <a:ext cx="11094415" cy="658368"/>
          </a:xfrm>
          <a:prstGeom prst="roundRect">
            <a:avLst>
              <a:gd name="adj" fmla="val 12500"/>
            </a:avLst>
          </a:prstGeom>
          <a:solidFill>
            <a:srgbClr val="0E2A26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166360"/>
            <a:ext cx="1109441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>
                <a:solidFill>
                  <a:srgbClr val="2EE6A8"/>
                </a:solidFill>
                <a:latin typeface="Arial"/>
              </a:rPr>
              <a:t>Answer within 5 minutes</a:t>
            </a:r>
            <a:r>
              <a:rPr sz="1250" b="0">
                <a:solidFill>
                  <a:srgbClr val="8FB3AB"/>
                </a:solidFill>
                <a:latin typeface="Arial"/>
              </a:rPr>
              <a:t> during business hours      ·      Delivery 2–5 months      ·      12-month standard warranty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EAFFF7"/>
                </a:solidFill>
                <a:latin typeface="Arial"/>
              </a:rPr>
              <a:t>Why </a:t>
            </a:r>
            <a:r>
              <a:rPr sz="3000" b="1">
                <a:solidFill>
                  <a:srgbClr val="2EE6A8"/>
                </a:solidFill>
                <a:latin typeface="Arial"/>
              </a:rPr>
              <a:t>ArmNewTech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78992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8FB3AB"/>
                </a:solidFill>
                <a:latin typeface="Arial"/>
              </a:rPr>
              <a:t>A regulated EU counterparty with a transparent track record.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3602736" cy="2103120"/>
          </a:xfrm>
          <a:prstGeom prst="roundRect">
            <a:avLst>
              <a:gd name="adj" fmla="val 3913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86384" y="1929384"/>
            <a:ext cx="31272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10+ years in the market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560320"/>
            <a:ext cx="31272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International medical equipment trade since 2015 — clinics, diagnostic centers and distributors worldwide.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3107" y="1691640"/>
            <a:ext cx="3602736" cy="2103120"/>
          </a:xfrm>
          <a:prstGeom prst="roundRect">
            <a:avLst>
              <a:gd name="adj" fmla="val 3913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30851" y="1929384"/>
            <a:ext cx="31272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Direct OEM 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0851" y="2560320"/>
            <a:ext cx="31272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Sourcing network across Siemens, GE, Philips and Canon — systems, tubes, coils and detectors.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37575" y="1691640"/>
            <a:ext cx="3602736" cy="2103120"/>
          </a:xfrm>
          <a:prstGeom prst="roundRect">
            <a:avLst>
              <a:gd name="adj" fmla="val 3913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75319" y="1929384"/>
            <a:ext cx="31272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EU legal entity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319" y="2560320"/>
            <a:ext cx="31272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SIA FIT ALLIANCE GROUP, Reg. No 40203698031 — Riga, Latvia. Full compliance, CE / FDA documentation.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936491"/>
            <a:ext cx="3602736" cy="2103120"/>
          </a:xfrm>
          <a:prstGeom prst="roundRect">
            <a:avLst>
              <a:gd name="adj" fmla="val 3913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" y="4174235"/>
            <a:ext cx="31272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KYC on every deal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" y="4805172"/>
            <a:ext cx="31272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Thorough counterparty checks, transparent bilingual contracts and export documentation.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3107" y="3936491"/>
            <a:ext cx="3602736" cy="2103120"/>
          </a:xfrm>
          <a:prstGeom prst="roundRect">
            <a:avLst>
              <a:gd name="adj" fmla="val 3913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30851" y="4174235"/>
            <a:ext cx="31272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Flexible payments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30851" y="4805172"/>
            <a:ext cx="31272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USD / EUR, escrow schemes and staged payments tied to shipment and commissioning milestones.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37575" y="3936491"/>
            <a:ext cx="3602736" cy="2103120"/>
          </a:xfrm>
          <a:prstGeom prst="roundRect">
            <a:avLst>
              <a:gd name="adj" fmla="val 3913"/>
            </a:avLst>
          </a:prstGeom>
          <a:solidFill>
            <a:srgbClr val="0C2320"/>
          </a:solidFill>
          <a:ln w="12700">
            <a:solidFill>
              <a:srgbClr val="143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75319" y="4174235"/>
            <a:ext cx="31272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50" b="1">
                <a:solidFill>
                  <a:srgbClr val="EAFFF7"/>
                </a:solidFill>
                <a:latin typeface="Arial"/>
              </a:rPr>
              <a:t>Open marketplace profiles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19" y="4805172"/>
            <a:ext cx="31272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FB3AB"/>
                </a:solidFill>
                <a:latin typeface="Arial"/>
              </a:rPr>
              <a:t>eBay · Alibaba · Bimedis · DOTmed · TradeIndia — public ratings and verified reviews.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6480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F837C"/>
                </a:solidFill>
                <a:latin typeface="Arial"/>
              </a:rPr>
              <a:t>ARMNEWTECH</a:t>
            </a:r>
            <a:r>
              <a:rPr sz="900" b="0">
                <a:solidFill>
                  <a:srgbClr val="5F837C"/>
                </a:solidFill>
                <a:latin typeface="Arial"/>
              </a:rPr>
              <a:t>  ·  Company Presentation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28655" y="646480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F837C"/>
                </a:solidFill>
                <a:latin typeface="Arial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